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01" r:id="rId2"/>
  </p:sldMasterIdLst>
  <p:notesMasterIdLst>
    <p:notesMasterId r:id="rId4"/>
  </p:notesMasterIdLst>
  <p:sldIdLst>
    <p:sldId id="256" r:id="rId3"/>
  </p:sldIdLst>
  <p:sldSz cx="6858000" cy="9906000" type="A4"/>
  <p:notesSz cx="10018713" cy="6888163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FF6699"/>
    <a:srgbClr val="FFCC3B"/>
    <a:srgbClr val="FFE7E7"/>
    <a:srgbClr val="002A7E"/>
    <a:srgbClr val="FFCCC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無樣式、表格格線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12" autoAdjust="0"/>
    <p:restoredTop sz="94660"/>
  </p:normalViewPr>
  <p:slideViewPr>
    <p:cSldViewPr snapToGrid="0">
      <p:cViewPr varScale="1">
        <p:scale>
          <a:sx n="48" d="100"/>
          <a:sy n="48" d="100"/>
        </p:scale>
        <p:origin x="-1458" y="-108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3" y="4"/>
            <a:ext cx="4341443" cy="3460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75535" y="4"/>
            <a:ext cx="4341443" cy="34600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E01A5F-7F98-479B-BC1D-426D1EE9CC93}" type="datetimeFigureOut">
              <a:rPr lang="zh-TW" altLang="en-US" smtClean="0"/>
              <a:t>2018/4/27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4205288" y="862013"/>
            <a:ext cx="1608137" cy="2324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1001872" y="3314934"/>
            <a:ext cx="8014970" cy="27122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3" y="6542163"/>
            <a:ext cx="4341443" cy="3460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75535" y="6542163"/>
            <a:ext cx="4341443" cy="34600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2E6F22-BE8C-4424-B1EA-432F97134F7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4771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群組 3"/>
          <p:cNvGrpSpPr/>
          <p:nvPr userDrawn="1"/>
        </p:nvGrpSpPr>
        <p:grpSpPr>
          <a:xfrm>
            <a:off x="2787162" y="8718065"/>
            <a:ext cx="3987467" cy="1174681"/>
            <a:chOff x="4025901" y="6035585"/>
            <a:chExt cx="5759674" cy="813241"/>
          </a:xfrm>
        </p:grpSpPr>
        <p:sp>
          <p:nvSpPr>
            <p:cNvPr id="15" name="矩形 14"/>
            <p:cNvSpPr/>
            <p:nvPr userDrawn="1"/>
          </p:nvSpPr>
          <p:spPr>
            <a:xfrm>
              <a:off x="4025901" y="6104835"/>
              <a:ext cx="2638848" cy="7297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lnSpc>
                  <a:spcPts val="1500"/>
                </a:lnSpc>
              </a:pPr>
              <a:r>
                <a:rPr lang="zh-TW" altLang="en-US" sz="14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林新醫院</a:t>
              </a:r>
              <a:endParaRPr lang="en-US" altLang="zh-TW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algn="just">
                <a:lnSpc>
                  <a:spcPts val="1500"/>
                </a:lnSpc>
              </a:pPr>
              <a:r>
                <a:rPr lang="zh-TW" altLang="en-US" sz="1400" dirty="0" smtClean="0">
                  <a:solidFill>
                    <a:prstClr val="black">
                      <a:lumMod val="95000"/>
                      <a:lumOff val="5000"/>
                    </a:prst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臺中市南屯區惠中路三段</a:t>
              </a:r>
              <a:r>
                <a:rPr lang="en-US" altLang="zh-TW" sz="1400" dirty="0">
                  <a:solidFill>
                    <a:prstClr val="black">
                      <a:lumMod val="95000"/>
                      <a:lumOff val="5000"/>
                    </a:prst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36</a:t>
              </a:r>
              <a:r>
                <a:rPr lang="zh-TW" altLang="en-US" sz="1400" dirty="0" smtClean="0">
                  <a:solidFill>
                    <a:prstClr val="black">
                      <a:lumMod val="95000"/>
                      <a:lumOff val="5000"/>
                    </a:prst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號</a:t>
              </a:r>
              <a:endParaRPr lang="en-US" altLang="zh-TW" sz="1400" dirty="0" smtClean="0">
                <a:solidFill>
                  <a:prstClr val="black">
                    <a:lumMod val="95000"/>
                    <a:lumOff val="5000"/>
                  </a:prstClr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algn="just">
                <a:lnSpc>
                  <a:spcPts val="1500"/>
                </a:lnSpc>
              </a:pPr>
              <a:r>
                <a:rPr lang="zh-TW" altLang="en-US" sz="1400" dirty="0" smtClean="0">
                  <a:solidFill>
                    <a:prstClr val="black">
                      <a:lumMod val="95000"/>
                      <a:lumOff val="5000"/>
                    </a:prst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電話：</a:t>
              </a:r>
              <a:r>
                <a:rPr lang="en-US" altLang="zh-TW" sz="1400" dirty="0" smtClean="0">
                  <a:solidFill>
                    <a:prstClr val="black">
                      <a:lumMod val="95000"/>
                      <a:lumOff val="5000"/>
                    </a:prst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04-2258-6688#6225 </a:t>
              </a:r>
            </a:p>
          </p:txBody>
        </p:sp>
        <p:sp>
          <p:nvSpPr>
            <p:cNvPr id="7" name="矩形 6"/>
            <p:cNvSpPr/>
            <p:nvPr userDrawn="1"/>
          </p:nvSpPr>
          <p:spPr>
            <a:xfrm>
              <a:off x="7542157" y="6035585"/>
              <a:ext cx="2243418" cy="81324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just">
                <a:defRPr/>
              </a:pPr>
              <a:r>
                <a:rPr lang="zh-TW" altLang="en-US" sz="1400" dirty="0" smtClean="0">
                  <a:solidFill>
                    <a:prstClr val="black"/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烏日林新醫院</a:t>
              </a:r>
              <a:endParaRPr lang="en-US" altLang="zh-TW" sz="14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endParaRPr>
            </a:p>
            <a:p>
              <a:pPr algn="just">
                <a:defRPr/>
              </a:pPr>
              <a:r>
                <a:rPr lang="zh-TW" altLang="en-US" sz="1400" dirty="0" smtClean="0">
                  <a:solidFill>
                    <a:prstClr val="black">
                      <a:lumMod val="95000"/>
                      <a:lumOff val="5000"/>
                    </a:prst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臺中市烏日區榮和路</a:t>
              </a:r>
              <a:r>
                <a:rPr lang="en-US" altLang="zh-TW" sz="1400" dirty="0" smtClean="0">
                  <a:solidFill>
                    <a:prstClr val="black">
                      <a:lumMod val="95000"/>
                      <a:lumOff val="5000"/>
                    </a:prst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168</a:t>
              </a:r>
              <a:r>
                <a:rPr lang="zh-TW" altLang="en-US" sz="1400" dirty="0" smtClean="0">
                  <a:solidFill>
                    <a:prstClr val="black">
                      <a:lumMod val="95000"/>
                      <a:lumOff val="5000"/>
                    </a:prst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號</a:t>
              </a:r>
            </a:p>
            <a:p>
              <a:pPr algn="just">
                <a:lnSpc>
                  <a:spcPts val="1680"/>
                </a:lnSpc>
                <a:defRPr/>
              </a:pPr>
              <a:r>
                <a:rPr lang="zh-TW" altLang="en-US" sz="1400" dirty="0" smtClean="0">
                  <a:solidFill>
                    <a:prstClr val="black">
                      <a:lumMod val="95000"/>
                      <a:lumOff val="5000"/>
                    </a:prst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電話</a:t>
              </a:r>
              <a:r>
                <a:rPr lang="zh-TW" altLang="en-US" sz="1400" dirty="0" smtClean="0">
                  <a:solidFill>
                    <a:prstClr val="black">
                      <a:lumMod val="95000"/>
                      <a:lumOff val="5000"/>
                    </a:prstClr>
                  </a:solidFill>
                  <a:latin typeface="新細明體" panose="02020500000000000000" pitchFamily="18" charset="-120"/>
                  <a:cs typeface="Times New Roman" panose="02020603050405020304" pitchFamily="18" charset="0"/>
                </a:rPr>
                <a:t>：</a:t>
              </a:r>
              <a:r>
                <a:rPr lang="en-US" altLang="zh-TW" sz="1400" dirty="0" smtClean="0">
                  <a:solidFill>
                    <a:prstClr val="black">
                      <a:lumMod val="95000"/>
                      <a:lumOff val="5000"/>
                    </a:prstClr>
                  </a:solidFill>
                  <a:latin typeface="Times New Roman" panose="02020603050405020304" pitchFamily="18" charset="0"/>
                  <a:ea typeface="標楷體" panose="03000509000000000000" pitchFamily="65" charset="-120"/>
                  <a:cs typeface="Times New Roman" panose="02020603050405020304" pitchFamily="18" charset="0"/>
                </a:rPr>
                <a:t>04-2338-8766</a:t>
              </a:r>
            </a:p>
          </p:txBody>
        </p:sp>
      </p:grpSp>
      <p:sp>
        <p:nvSpPr>
          <p:cNvPr id="20" name="文字方塊 19"/>
          <p:cNvSpPr txBox="1"/>
          <p:nvPr userDrawn="1"/>
        </p:nvSpPr>
        <p:spPr>
          <a:xfrm>
            <a:off x="9309" y="9384917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衛教編號</a:t>
            </a:r>
            <a:r>
              <a:rPr lang="en-US" altLang="zh-TW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:D7210</a:t>
            </a:r>
            <a:endParaRPr lang="zh-TW" altLang="en-US" sz="1200" dirty="0">
              <a:solidFill>
                <a:prstClr val="black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pic>
        <p:nvPicPr>
          <p:cNvPr id="13" name="圖片 1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22" y="90728"/>
            <a:ext cx="1431813" cy="1040000"/>
          </a:xfrm>
          <a:prstGeom prst="rect">
            <a:avLst/>
          </a:prstGeom>
        </p:spPr>
      </p:pic>
      <p:pic>
        <p:nvPicPr>
          <p:cNvPr id="2" name="圖片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98101" y="8791995"/>
            <a:ext cx="473538" cy="98800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3121" y="8757547"/>
            <a:ext cx="473538" cy="988000"/>
          </a:xfrm>
          <a:prstGeom prst="rect">
            <a:avLst/>
          </a:prstGeom>
        </p:spPr>
      </p:pic>
      <p:sp>
        <p:nvSpPr>
          <p:cNvPr id="9" name="矩形 8"/>
          <p:cNvSpPr/>
          <p:nvPr userDrawn="1"/>
        </p:nvSpPr>
        <p:spPr>
          <a:xfrm>
            <a:off x="5926105" y="121761"/>
            <a:ext cx="1242648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Aft>
                <a:spcPts val="0"/>
              </a:spcAft>
            </a:pPr>
            <a:r>
              <a:rPr lang="en-US" altLang="zh-TW" sz="10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107.04.15</a:t>
            </a:r>
            <a:r>
              <a:rPr lang="zh-TW" altLang="en-US" sz="10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制定</a:t>
            </a:r>
            <a:r>
              <a:rPr lang="en-US" altLang="zh-TW" sz="10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1.0</a:t>
            </a:r>
            <a:r>
              <a:rPr lang="zh-TW" altLang="en-US" sz="1000" kern="100" dirty="0" smtClean="0">
                <a:effectLst/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版</a:t>
            </a:r>
            <a:endParaRPr lang="en-US" altLang="zh-TW" sz="1000" kern="100" dirty="0" smtClean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zh-TW" sz="1000" kern="1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en-US" altLang="zh-TW" sz="1000" kern="100" dirty="0" smtClean="0">
              <a:effectLst/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2461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訂版面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/>
          <p:cNvSpPr txBox="1"/>
          <p:nvPr userDrawn="1"/>
        </p:nvSpPr>
        <p:spPr>
          <a:xfrm>
            <a:off x="9309" y="9384917"/>
            <a:ext cx="126188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衛教編號</a:t>
            </a:r>
            <a:r>
              <a:rPr lang="en-US" altLang="zh-TW" sz="1200" dirty="0" smtClean="0">
                <a:solidFill>
                  <a:prstClr val="black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:D7210</a:t>
            </a:r>
            <a:endParaRPr lang="zh-TW" altLang="en-US" sz="1200" dirty="0">
              <a:solidFill>
                <a:prstClr val="black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528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6"/>
          <p:cNvSpPr txBox="1">
            <a:spLocks noChangeArrowheads="1"/>
          </p:cNvSpPr>
          <p:nvPr userDrawn="1"/>
        </p:nvSpPr>
        <p:spPr bwMode="auto">
          <a:xfrm>
            <a:off x="-28575" y="9704388"/>
            <a:ext cx="141096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衛教編號： 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D7210</a:t>
            </a:r>
            <a:endParaRPr lang="zh-TW" altLang="en-US" sz="1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  <p:grpSp>
        <p:nvGrpSpPr>
          <p:cNvPr id="3" name="群組 7"/>
          <p:cNvGrpSpPr>
            <a:grpSpLocks/>
          </p:cNvGrpSpPr>
          <p:nvPr userDrawn="1"/>
        </p:nvGrpSpPr>
        <p:grpSpPr bwMode="auto">
          <a:xfrm>
            <a:off x="1041400" y="8980488"/>
            <a:ext cx="5759450" cy="741362"/>
            <a:chOff x="4081884" y="6035585"/>
            <a:chExt cx="5759674" cy="741229"/>
          </a:xfrm>
        </p:grpSpPr>
        <p:sp>
          <p:nvSpPr>
            <p:cNvPr id="4" name="矩形 8"/>
            <p:cNvSpPr>
              <a:spLocks noChangeArrowheads="1"/>
            </p:cNvSpPr>
            <p:nvPr userDrawn="1"/>
          </p:nvSpPr>
          <p:spPr bwMode="auto">
            <a:xfrm>
              <a:off x="4081884" y="6104834"/>
              <a:ext cx="2638848" cy="66941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just" eaLnBrk="1" hangingPunct="1">
                <a:lnSpc>
                  <a:spcPts val="1500"/>
                </a:lnSpc>
              </a:pPr>
              <a:r>
                <a:rPr lang="zh-TW" altLang="en-US" sz="140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林新醫院</a:t>
              </a:r>
              <a:endParaRPr lang="en-US" altLang="zh-TW" sz="140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  <a:p>
              <a:pPr algn="just" eaLnBrk="1" hangingPunct="1">
                <a:lnSpc>
                  <a:spcPts val="1500"/>
                </a:lnSpc>
              </a:pPr>
              <a:r>
                <a:rPr lang="zh-TW" altLang="en-US" sz="1400">
                  <a:solidFill>
                    <a:srgbClr val="0D0D0D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臺中市南屯區惠中路三段</a:t>
              </a:r>
              <a:r>
                <a:rPr lang="en-US" altLang="zh-TW" sz="1400">
                  <a:solidFill>
                    <a:srgbClr val="0D0D0D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36</a:t>
              </a:r>
              <a:r>
                <a:rPr lang="zh-TW" altLang="en-US" sz="1400">
                  <a:solidFill>
                    <a:srgbClr val="0D0D0D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號</a:t>
              </a:r>
              <a:endParaRPr lang="en-US" altLang="zh-TW" sz="1400">
                <a:solidFill>
                  <a:srgbClr val="0D0D0D"/>
                </a:solidFill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  <a:p>
              <a:pPr algn="just" eaLnBrk="1" hangingPunct="1">
                <a:lnSpc>
                  <a:spcPts val="1500"/>
                </a:lnSpc>
              </a:pPr>
              <a:r>
                <a:rPr lang="zh-TW" altLang="en-US" sz="1400">
                  <a:solidFill>
                    <a:srgbClr val="0D0D0D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電話：</a:t>
              </a:r>
              <a:r>
                <a:rPr lang="en-US" altLang="zh-TW" sz="1400">
                  <a:solidFill>
                    <a:srgbClr val="0D0D0D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04-2258-6688</a:t>
              </a:r>
              <a:r>
                <a:rPr lang="en-US" altLang="zh-TW" sz="1400">
                  <a:latin typeface="Times New Roman" pitchFamily="18" charset="0"/>
                  <a:ea typeface="微軟正黑體" pitchFamily="34" charset="-120"/>
                </a:rPr>
                <a:t>#6225</a:t>
              </a:r>
              <a:endParaRPr lang="zh-TW" altLang="en-US" sz="1400"/>
            </a:p>
          </p:txBody>
        </p:sp>
        <p:sp>
          <p:nvSpPr>
            <p:cNvPr id="5" name="矩形 9"/>
            <p:cNvSpPr>
              <a:spLocks noChangeArrowheads="1"/>
            </p:cNvSpPr>
            <p:nvPr userDrawn="1"/>
          </p:nvSpPr>
          <p:spPr bwMode="auto">
            <a:xfrm>
              <a:off x="7598140" y="6035585"/>
              <a:ext cx="2243418" cy="7412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1pPr>
              <a:lvl2pPr marL="742950" indent="-28575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2pPr>
              <a:lvl3pPr marL="11430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3pPr>
              <a:lvl4pPr marL="16002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4pPr>
              <a:lvl5pPr marL="2057400" indent="-228600" eaLnBrk="0" hangingPunct="0">
                <a:defRPr kumimoji="1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Calibri" pitchFamily="34" charset="0"/>
                  <a:ea typeface="新細明體" pitchFamily="18" charset="-120"/>
                </a:defRPr>
              </a:lvl9pPr>
            </a:lstStyle>
            <a:p>
              <a:pPr algn="just" eaLnBrk="1" hangingPunct="1"/>
              <a:r>
                <a:rPr kumimoji="0" lang="zh-TW" altLang="en-US" sz="1400"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烏日林新醫院</a:t>
              </a:r>
              <a:endParaRPr kumimoji="0" lang="en-US" altLang="zh-TW" sz="1400">
                <a:latin typeface="Times New Roman" pitchFamily="18" charset="0"/>
                <a:ea typeface="標楷體" pitchFamily="65" charset="-120"/>
                <a:cs typeface="Times New Roman" pitchFamily="18" charset="0"/>
              </a:endParaRPr>
            </a:p>
            <a:p>
              <a:pPr algn="just" eaLnBrk="1" hangingPunct="1"/>
              <a:r>
                <a:rPr kumimoji="0" lang="zh-TW" altLang="en-US" sz="1400">
                  <a:solidFill>
                    <a:srgbClr val="0D0D0D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臺中市烏日區榮和路</a:t>
              </a:r>
              <a:r>
                <a:rPr kumimoji="0" lang="en-US" altLang="zh-TW" sz="1400">
                  <a:solidFill>
                    <a:srgbClr val="0D0D0D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168</a:t>
              </a:r>
              <a:r>
                <a:rPr kumimoji="0" lang="zh-TW" altLang="en-US" sz="1400">
                  <a:solidFill>
                    <a:srgbClr val="0D0D0D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號</a:t>
              </a:r>
            </a:p>
            <a:p>
              <a:pPr algn="just" eaLnBrk="1" hangingPunct="1">
                <a:lnSpc>
                  <a:spcPts val="1675"/>
                </a:lnSpc>
              </a:pPr>
              <a:r>
                <a:rPr kumimoji="0" lang="zh-TW" altLang="en-US" sz="1400">
                  <a:solidFill>
                    <a:srgbClr val="0D0D0D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電話</a:t>
              </a:r>
              <a:r>
                <a:rPr kumimoji="0" lang="zh-TW" altLang="en-US" sz="1400">
                  <a:solidFill>
                    <a:srgbClr val="0D0D0D"/>
                  </a:solidFill>
                  <a:latin typeface="新細明體" pitchFamily="18" charset="-120"/>
                  <a:ea typeface="標楷體" pitchFamily="65" charset="-120"/>
                  <a:cs typeface="Times New Roman" pitchFamily="18" charset="0"/>
                </a:rPr>
                <a:t>：</a:t>
              </a:r>
              <a:r>
                <a:rPr kumimoji="0" lang="en-US" altLang="zh-TW" sz="1400">
                  <a:solidFill>
                    <a:srgbClr val="0D0D0D"/>
                  </a:solidFill>
                  <a:latin typeface="Times New Roman" pitchFamily="18" charset="0"/>
                  <a:ea typeface="標楷體" pitchFamily="65" charset="-120"/>
                  <a:cs typeface="Times New Roman" pitchFamily="18" charset="0"/>
                </a:rPr>
                <a:t>04-2338-8766</a:t>
              </a:r>
            </a:p>
          </p:txBody>
        </p:sp>
      </p:grpSp>
      <p:pic>
        <p:nvPicPr>
          <p:cNvPr id="6" name="圖片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25" y="96838"/>
            <a:ext cx="2068513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圖片 1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" y="9034463"/>
            <a:ext cx="684213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圖片 1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700" y="8997950"/>
            <a:ext cx="684213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文字方塊 13"/>
          <p:cNvSpPr txBox="1">
            <a:spLocks noChangeArrowheads="1"/>
          </p:cNvSpPr>
          <p:nvPr userDrawn="1"/>
        </p:nvSpPr>
        <p:spPr bwMode="auto">
          <a:xfrm>
            <a:off x="5403850" y="61913"/>
            <a:ext cx="1306513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en-US" altLang="zh-TW" sz="1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107.04.15 </a:t>
            </a:r>
            <a:r>
              <a:rPr lang="zh-TW" altLang="en-US" sz="1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制定 </a:t>
            </a:r>
            <a:r>
              <a:rPr lang="en-US" altLang="zh-TW" sz="1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1.0</a:t>
            </a:r>
            <a:r>
              <a:rPr lang="zh-TW" altLang="en-US" sz="100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版</a:t>
            </a:r>
          </a:p>
        </p:txBody>
      </p:sp>
    </p:spTree>
    <p:extLst>
      <p:ext uri="{BB962C8B-B14F-4D97-AF65-F5344CB8AC3E}">
        <p14:creationId xmlns:p14="http://schemas.microsoft.com/office/powerpoint/2010/main" val="803072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字方塊 6"/>
          <p:cNvSpPr txBox="1">
            <a:spLocks noChangeArrowheads="1"/>
          </p:cNvSpPr>
          <p:nvPr userDrawn="1"/>
        </p:nvSpPr>
        <p:spPr bwMode="auto">
          <a:xfrm>
            <a:off x="-28575" y="9704388"/>
            <a:ext cx="1410964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itchFamily="34" charset="0"/>
                <a:ea typeface="新細明體" pitchFamily="18" charset="-120"/>
              </a:defRPr>
            </a:lvl9pPr>
          </a:lstStyle>
          <a:p>
            <a:pPr eaLnBrk="1" hangingPunct="1"/>
            <a:r>
              <a:rPr lang="zh-TW" altLang="en-US" sz="1200" dirty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衛教編號： </a:t>
            </a:r>
            <a:r>
              <a:rPr lang="en-US" altLang="zh-TW" sz="1200" dirty="0" smtClean="0">
                <a:latin typeface="Times New Roman" pitchFamily="18" charset="0"/>
                <a:ea typeface="標楷體" pitchFamily="65" charset="-120"/>
                <a:cs typeface="Times New Roman" pitchFamily="18" charset="0"/>
              </a:rPr>
              <a:t>D7210</a:t>
            </a:r>
            <a:endParaRPr lang="zh-TW" altLang="en-US" sz="1200" dirty="0">
              <a:latin typeface="Times New Roman" pitchFamily="18" charset="0"/>
              <a:ea typeface="標楷體" pitchFamily="65" charset="-12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99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6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546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71488" y="527050"/>
            <a:ext cx="591502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  <a:endParaRPr lang="en-US" altLang="zh-TW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6838"/>
            <a:ext cx="5915025" cy="62849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CF1A1B3-0CF0-4115-B57B-CD48BE9C2A87}" type="datetimeFigureOut">
              <a:rPr lang="zh-TW" altLang="en-US"/>
              <a:pPr>
                <a:defRPr/>
              </a:pPr>
              <a:t>2018/4/27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2100"/>
            <a:ext cx="2314575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2100"/>
            <a:ext cx="1543050" cy="5270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smtClean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A0553061-A3BD-459D-B289-B54F7561DD26}" type="slidenum">
              <a:rPr lang="zh-TW" altLang="en-US"/>
              <a:pPr>
                <a:defRPr/>
              </a:pPr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193027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</p:sldLayoutIdLst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  <a:ea typeface="新細明體" pitchFamily="18" charset="-12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  <a:ea typeface="新細明體" pitchFamily="18" charset="-12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  <a:ea typeface="新細明體" pitchFamily="18" charset="-12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  <a:ea typeface="新細明體" pitchFamily="18" charset="-12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  <a:ea typeface="新細明體" pitchFamily="18" charset="-12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  <a:ea typeface="新細明體" pitchFamily="18" charset="-12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  <a:ea typeface="新細明體" pitchFamily="18" charset="-12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  <a:ea typeface="新細明體" pitchFamily="18" charset="-12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1447324" y="782319"/>
            <a:ext cx="405733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TW" altLang="en-US" sz="28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外科傷口</a:t>
            </a:r>
            <a:r>
              <a:rPr lang="zh-TW" altLang="en-US" sz="2800" b="1" dirty="0" smtClean="0">
                <a:solidFill>
                  <a:schemeClr val="accent2">
                    <a:lumMod val="7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縫合注意事項</a:t>
            </a:r>
            <a:endParaRPr lang="zh-TW" altLang="en-US" sz="2800" b="1" dirty="0">
              <a:solidFill>
                <a:schemeClr val="accent2">
                  <a:lumMod val="7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2575746" y="1052268"/>
            <a:ext cx="1800494" cy="5411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>
              <a:lnSpc>
                <a:spcPts val="3500"/>
              </a:lnSpc>
            </a:pPr>
            <a:r>
              <a:rPr lang="zh-TW" altLang="zh-TW" kern="100" dirty="0" smtClean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經</a:t>
            </a:r>
            <a:r>
              <a:rPr lang="zh-TW" altLang="en-US" kern="100" dirty="0" smtClean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外</a:t>
            </a:r>
            <a:r>
              <a:rPr lang="zh-TW" altLang="en-US" kern="100" dirty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科</a:t>
            </a:r>
            <a:r>
              <a:rPr lang="zh-TW" altLang="en-US" kern="100" dirty="0" smtClean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醫師</a:t>
            </a:r>
            <a:r>
              <a:rPr lang="zh-TW" altLang="zh-TW" kern="100" dirty="0" smtClean="0">
                <a:solidFill>
                  <a:srgbClr val="0070C0"/>
                </a:solidFill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檢視</a:t>
            </a:r>
            <a:endParaRPr lang="zh-TW" altLang="zh-TW" kern="100" dirty="0">
              <a:solidFill>
                <a:srgbClr val="0070C0"/>
              </a:solidFill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  <p:grpSp>
        <p:nvGrpSpPr>
          <p:cNvPr id="5" name="群組 4"/>
          <p:cNvGrpSpPr/>
          <p:nvPr/>
        </p:nvGrpSpPr>
        <p:grpSpPr>
          <a:xfrm>
            <a:off x="2893794" y="6648641"/>
            <a:ext cx="1324187" cy="2461695"/>
            <a:chOff x="364173" y="2377499"/>
            <a:chExt cx="3077533" cy="2144555"/>
          </a:xfrm>
        </p:grpSpPr>
        <p:pic>
          <p:nvPicPr>
            <p:cNvPr id="2" name="圖片 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64173" y="2468114"/>
              <a:ext cx="2426199" cy="1767327"/>
            </a:xfrm>
            <a:prstGeom prst="rect">
              <a:avLst/>
            </a:prstGeom>
            <a:ln w="38100" cap="sq">
              <a:solidFill>
                <a:srgbClr val="000000"/>
              </a:solidFill>
              <a:prstDash val="solid"/>
              <a:miter lim="800000"/>
            </a:ln>
            <a:effectLst>
              <a:outerShdw blurRad="50800" dist="38100" dir="2700000" algn="tl" rotWithShape="0">
                <a:srgbClr val="000000">
                  <a:alpha val="43000"/>
                </a:srgbClr>
              </a:outerShdw>
            </a:effectLst>
          </p:spPr>
        </p:pic>
        <p:pic>
          <p:nvPicPr>
            <p:cNvPr id="1028" name="Picture 4" descr="相關圖片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54974" y="2377499"/>
              <a:ext cx="1286732" cy="214455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" name="矩形 5"/>
          <p:cNvSpPr/>
          <p:nvPr/>
        </p:nvSpPr>
        <p:spPr>
          <a:xfrm>
            <a:off x="195262" y="1593442"/>
            <a:ext cx="646969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保持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傷口敷料清潔乾燥，傷口不可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碰到水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，淋浴時可用防水貼布覆蓋傷口，淋 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浴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完撕除防水貼布。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密切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觀察傷口處有無出血情形，或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異常現象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受傷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後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8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～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12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小時組織會腫脹，請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抬高受傷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部位，減低腫脹程度。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如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傷口在關節處，應保持關節平直，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以防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牽扯致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縫線開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勿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在傷口處塗抹任何未經醫師許可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之藥膏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，以免發炎。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當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傷口出現感染徵候，如發紅、腫脹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、疼痛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、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分泌物、發燒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等，應立即返院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檢查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10" name="矩形 9"/>
          <p:cNvSpPr/>
          <p:nvPr/>
        </p:nvSpPr>
        <p:spPr>
          <a:xfrm>
            <a:off x="195262" y="4097485"/>
            <a:ext cx="6469698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+mj-lt"/>
              <a:buAutoNum type="arabicPeriod" startAt="7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若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無異常，臉部傷口約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天後，頭部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傷口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約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5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～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天後，軀幹傷口約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7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～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天後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，四肢傷口約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10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天後，可至門診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拆線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</a:p>
          <a:p>
            <a:pPr marL="342900" indent="-342900" algn="just">
              <a:buFont typeface="+mj-lt"/>
              <a:buAutoNum type="arabicPeriod" startAt="7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拆線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後傷口仍需以「透氣美容膠布」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固定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1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～</a:t>
            </a:r>
            <a:r>
              <a:rPr lang="en-US" altLang="zh-TW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3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個月，可促進傷口癒合，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減少疤痕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形成，增加美觀。</a:t>
            </a:r>
          </a:p>
          <a:p>
            <a:pPr marL="342900" indent="-342900" algn="just">
              <a:buFont typeface="+mj-lt"/>
              <a:buAutoNum type="arabicPeriod" startAt="7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表面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傷口較少使用免拆線之縫線，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因其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為可被體內吸收之成分，較易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引起感染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</a:p>
          <a:p>
            <a:pPr marL="342900" indent="-342900" algn="just">
              <a:buFont typeface="+mj-lt"/>
              <a:buAutoNum type="arabicPeriod" startAt="7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避免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患處劇烈運動，以防傷口裂開，  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飲食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方面避免刺激性食物。</a:t>
            </a:r>
          </a:p>
          <a:p>
            <a:pPr marL="342900" indent="-342900" algn="just">
              <a:buFont typeface="+mj-lt"/>
              <a:buAutoNum type="arabicPeriod" startAt="7"/>
            </a:pP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應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按時回門診給醫師追蹤傷口癒合</a:t>
            </a:r>
            <a:r>
              <a:rPr lang="zh-TW" altLang="en-US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情形</a:t>
            </a:r>
            <a:r>
              <a:rPr lang="zh-TW" altLang="en-US" dirty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及換藥，並依醫師處方服用藥物。</a:t>
            </a:r>
          </a:p>
        </p:txBody>
      </p:sp>
    </p:spTree>
    <p:extLst>
      <p:ext uri="{BB962C8B-B14F-4D97-AF65-F5344CB8AC3E}">
        <p14:creationId xmlns:p14="http://schemas.microsoft.com/office/powerpoint/2010/main" val="330143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4026</TotalTime>
  <Words>257</Words>
  <Application>Microsoft Office PowerPoint</Application>
  <PresentationFormat>A4 紙張 (210x297 公釐)</PresentationFormat>
  <Paragraphs>13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1</vt:i4>
      </vt:variant>
    </vt:vector>
  </HeadingPairs>
  <TitlesOfParts>
    <vt:vector size="3" baseType="lpstr">
      <vt:lpstr>1_Office 佈景主題</vt:lpstr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61-160</dc:creator>
  <cp:lastModifiedBy>62-110</cp:lastModifiedBy>
  <cp:revision>280</cp:revision>
  <cp:lastPrinted>2018-03-12T00:40:49Z</cp:lastPrinted>
  <dcterms:created xsi:type="dcterms:W3CDTF">2017-05-12T01:21:20Z</dcterms:created>
  <dcterms:modified xsi:type="dcterms:W3CDTF">2018-04-27T06:08:10Z</dcterms:modified>
</cp:coreProperties>
</file>