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6858000" cy="9906000" type="A4"/>
  <p:notesSz cx="6888163" cy="10018713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B68"/>
    <a:srgbClr val="008080"/>
    <a:srgbClr val="FF9900"/>
    <a:srgbClr val="FF3300"/>
    <a:srgbClr val="FF0066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383" autoAdjust="0"/>
    <p:restoredTop sz="94296" autoAdjust="0"/>
  </p:normalViewPr>
  <p:slideViewPr>
    <p:cSldViewPr snapToGrid="0">
      <p:cViewPr>
        <p:scale>
          <a:sx n="75" d="100"/>
          <a:sy n="75" d="100"/>
        </p:scale>
        <p:origin x="-984" y="-72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群組 16"/>
          <p:cNvGrpSpPr/>
          <p:nvPr userDrawn="1"/>
        </p:nvGrpSpPr>
        <p:grpSpPr>
          <a:xfrm>
            <a:off x="1041107" y="8980437"/>
            <a:ext cx="5759674" cy="738664"/>
            <a:chOff x="4081884" y="6035585"/>
            <a:chExt cx="5759674" cy="738664"/>
          </a:xfrm>
        </p:grpSpPr>
        <p:sp>
          <p:nvSpPr>
            <p:cNvPr id="18" name="矩形 17"/>
            <p:cNvSpPr/>
            <p:nvPr userDrawn="1"/>
          </p:nvSpPr>
          <p:spPr>
            <a:xfrm>
              <a:off x="4081884" y="6104835"/>
              <a:ext cx="2638848" cy="66941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ts val="1500"/>
                </a:lnSpc>
              </a:pPr>
              <a:r>
                <a:rPr lang="zh-TW" altLang="en-US" sz="1400" b="0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林新醫院</a:t>
              </a:r>
              <a:endParaRPr lang="en-US" altLang="zh-TW" sz="1400" b="0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endParaRPr>
            </a:p>
            <a:p>
              <a:pPr algn="just">
                <a:lnSpc>
                  <a:spcPts val="1500"/>
                </a:lnSpc>
              </a:pPr>
              <a:r>
                <a:rPr lang="zh-TW" altLang="en-US" sz="1400" u="none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臺中市南屯區惠中路三段</a:t>
              </a:r>
              <a:r>
                <a:rPr lang="en-US" altLang="zh-TW" sz="1400" u="none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36</a:t>
              </a:r>
              <a:r>
                <a:rPr lang="zh-TW" altLang="en-US" sz="1400" u="none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號</a:t>
              </a:r>
              <a:endParaRPr lang="en-US" altLang="zh-TW" sz="1400" u="none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endParaRPr>
            </a:p>
            <a:p>
              <a:pPr algn="just">
                <a:lnSpc>
                  <a:spcPts val="1500"/>
                </a:lnSpc>
              </a:pPr>
              <a:r>
                <a:rPr lang="zh-TW" altLang="en-US" sz="14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電話：</a:t>
              </a:r>
              <a:r>
                <a:rPr lang="en-US" altLang="zh-TW" sz="1400" u="none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04-2258-6688#6600</a:t>
              </a:r>
              <a:r>
                <a:rPr lang="en-US" altLang="zh-TW" sz="14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27" name="矩形 26"/>
            <p:cNvSpPr/>
            <p:nvPr userDrawn="1"/>
          </p:nvSpPr>
          <p:spPr>
            <a:xfrm>
              <a:off x="7598140" y="6035585"/>
              <a:ext cx="2243418" cy="7386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ju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TW" altLang="en-US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烏日林新醫院</a:t>
              </a:r>
              <a:endParaRPr kumimoji="0" lang="en-US" altLang="zh-TW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endParaRPr>
            </a:p>
            <a:p>
              <a:pPr marL="0" marR="0" lvl="0" indent="0" algn="ju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TW" altLang="en-US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95000"/>
                      <a:lumOff val="5000"/>
                    </a:prstClr>
                  </a:solidFill>
                  <a:effectLst/>
                  <a:uLnTx/>
                  <a:uFillTx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臺中市烏日區榮和路</a:t>
              </a:r>
              <a:r>
                <a:rPr kumimoji="0" lang="en-US" altLang="zh-TW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95000"/>
                      <a:lumOff val="5000"/>
                    </a:prstClr>
                  </a:solidFill>
                  <a:effectLst/>
                  <a:uLnTx/>
                  <a:uFillTx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168</a:t>
              </a:r>
              <a:r>
                <a:rPr kumimoji="0" lang="zh-TW" altLang="en-US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95000"/>
                      <a:lumOff val="5000"/>
                    </a:prstClr>
                  </a:solidFill>
                  <a:effectLst/>
                  <a:uLnTx/>
                  <a:uFillTx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號</a:t>
              </a:r>
            </a:p>
            <a:p>
              <a:pPr marL="0" marR="0" lvl="0" indent="0" algn="just" defTabSz="914400" rtl="0" eaLnBrk="1" fontAlgn="auto" latinLnBrk="0" hangingPunct="1">
                <a:lnSpc>
                  <a:spcPts val="168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TW" altLang="en-US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95000"/>
                      <a:lumOff val="5000"/>
                    </a:prstClr>
                  </a:solidFill>
                  <a:effectLst/>
                  <a:uLnTx/>
                  <a:uFillTx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電話</a:t>
              </a:r>
              <a:r>
                <a:rPr kumimoji="0" lang="zh-TW" altLang="en-US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95000"/>
                      <a:lumOff val="5000"/>
                    </a:prstClr>
                  </a:solidFill>
                  <a:effectLst/>
                  <a:uLnTx/>
                  <a:uFillTx/>
                  <a:latin typeface="新細明體" panose="02020500000000000000" pitchFamily="18" charset="-120"/>
                  <a:ea typeface="+mn-ea"/>
                  <a:cs typeface="Times New Roman" panose="02020603050405020304" pitchFamily="18" charset="0"/>
                </a:rPr>
                <a:t>：</a:t>
              </a:r>
              <a:r>
                <a:rPr kumimoji="0" lang="en-US" altLang="zh-TW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95000"/>
                      <a:lumOff val="5000"/>
                    </a:prstClr>
                  </a:solidFill>
                  <a:effectLst/>
                  <a:uLnTx/>
                  <a:uFillTx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04-2338-8766#6600</a:t>
              </a:r>
            </a:p>
          </p:txBody>
        </p:sp>
      </p:grpSp>
      <p:pic>
        <p:nvPicPr>
          <p:cNvPr id="25" name="圖片 2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12" y="96428"/>
            <a:ext cx="2068175" cy="720000"/>
          </a:xfrm>
          <a:prstGeom prst="rect">
            <a:avLst/>
          </a:prstGeom>
        </p:spPr>
      </p:pic>
      <p:pic>
        <p:nvPicPr>
          <p:cNvPr id="12" name="圖片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230" y="9035101"/>
            <a:ext cx="684000" cy="684000"/>
          </a:xfrm>
          <a:prstGeom prst="rect">
            <a:avLst/>
          </a:prstGeom>
        </p:spPr>
      </p:pic>
      <p:pic>
        <p:nvPicPr>
          <p:cNvPr id="13" name="圖片 12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9563" y="8998362"/>
            <a:ext cx="684000" cy="68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7504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18620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DD71E-3990-426F-94A3-322817ABBFBD}" type="datetimeFigureOut">
              <a:rPr lang="zh-TW" altLang="en-US" smtClean="0"/>
              <a:t>2018/4/20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81294-6485-48D7-92B6-7F62F79814B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89730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5DD71E-3990-426F-94A3-322817ABBFBD}" type="datetimeFigureOut">
              <a:rPr lang="zh-TW" altLang="en-US" smtClean="0"/>
              <a:t>2018/4/20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881294-6485-48D7-92B6-7F62F79814B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77523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996496" y="684154"/>
            <a:ext cx="5240180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zh-TW" altLang="en-US" sz="2800" b="1" kern="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新細明體" panose="02020500000000000000" pitchFamily="18" charset="-120"/>
              </a:rPr>
              <a:t>小兒發燒的</a:t>
            </a:r>
            <a:r>
              <a:rPr lang="zh-TW" altLang="en-US" sz="2800" b="1" kern="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新細明體" panose="02020500000000000000" pitchFamily="18" charset="-120"/>
              </a:rPr>
              <a:t>處理</a:t>
            </a:r>
            <a:endParaRPr lang="en-US" altLang="zh-TW" sz="2800" b="1" kern="0" dirty="0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ea typeface="標楷體" panose="03000509000000000000" pitchFamily="65" charset="-120"/>
              <a:cs typeface="新細明體" panose="02020500000000000000" pitchFamily="18" charset="-120"/>
            </a:endParaRPr>
          </a:p>
          <a:p>
            <a:pPr algn="ctr">
              <a:spcAft>
                <a:spcPts val="0"/>
              </a:spcAft>
            </a:pPr>
            <a:r>
              <a:rPr lang="zh-TW" altLang="en-US" kern="0" dirty="0" smtClean="0">
                <a:solidFill>
                  <a:srgbClr val="0070C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新細明體" panose="02020500000000000000" pitchFamily="18" charset="-120"/>
              </a:rPr>
              <a:t>經小</a:t>
            </a:r>
            <a:r>
              <a:rPr lang="zh-TW" altLang="en-US" kern="0" dirty="0">
                <a:solidFill>
                  <a:srgbClr val="0070C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新細明體" panose="02020500000000000000" pitchFamily="18" charset="-120"/>
              </a:rPr>
              <a:t>兒</a:t>
            </a:r>
            <a:r>
              <a:rPr lang="zh-TW" altLang="en-US" kern="0" dirty="0" smtClean="0">
                <a:solidFill>
                  <a:srgbClr val="0070C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新細明體" panose="02020500000000000000" pitchFamily="18" charset="-120"/>
              </a:rPr>
              <a:t>科醫師</a:t>
            </a:r>
            <a:r>
              <a:rPr lang="zh-TW" altLang="en-US" kern="0" dirty="0">
                <a:solidFill>
                  <a:srgbClr val="0070C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新細明體" panose="02020500000000000000" pitchFamily="18" charset="-120"/>
              </a:rPr>
              <a:t>檢視</a:t>
            </a:r>
            <a:r>
              <a:rPr lang="zh-TW" altLang="zh-TW" kern="0" dirty="0">
                <a:solidFill>
                  <a:srgbClr val="0070C0"/>
                </a:solidFill>
                <a:latin typeface="Calibri" panose="020F0502020204030204" pitchFamily="34" charset="0"/>
                <a:cs typeface="新細明體" panose="02020500000000000000" pitchFamily="18" charset="-120"/>
              </a:rPr>
              <a:t> </a:t>
            </a:r>
            <a:endParaRPr lang="en-US" altLang="zh-TW" kern="0" dirty="0">
              <a:solidFill>
                <a:srgbClr val="0070C0"/>
              </a:solidFill>
              <a:latin typeface="Calibri" panose="020F0502020204030204" pitchFamily="34" charset="0"/>
              <a:cs typeface="新細明體" panose="02020500000000000000" pitchFamily="18" charset="-120"/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-28872" y="9662081"/>
            <a:ext cx="14109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200" b="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衛教編號： </a:t>
            </a:r>
            <a:r>
              <a:rPr lang="en-US" altLang="zh-TW" sz="1200" b="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D7315</a:t>
            </a:r>
            <a:endParaRPr lang="zh-TW" altLang="en-US" sz="1200" b="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87038" y="1359681"/>
            <a:ext cx="6483926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u"/>
            </a:pP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小孩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發燒</a:t>
            </a:r>
          </a:p>
          <a:p>
            <a:pPr marL="187325" lvl="1" algn="just"/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   發燒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是體內正常的一種反應，可能是由病菌或病毒感染所引起。發燒並不是一種疾病，但是當引起發燒時，乃是提醒我們身體需要注意了。即使一些疾病會引起高燒，但高燒並不是意味著疾病很嚴重。有些輕微的疾病也會引起高燒，而一些嚴重的疾病卻只會引起輕微發燒，多觀察您的小朋友的活動力與感覺不舒服之程度，比只看發燒程度是更有意義的。</a:t>
            </a:r>
          </a:p>
          <a:p>
            <a:pPr marL="187325" lvl="1" algn="just">
              <a:tabLst>
                <a:tab pos="727075" algn="l"/>
              </a:tabLst>
            </a:pP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  在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您測量小朋友的體溫後，發現他（她）已發燒時，您可以做一些措施來讓小朋友體溫下降。但體溫下降並不會使病兆消除，只會使您的小朋友感覺舒適些而已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。</a:t>
            </a:r>
            <a:endParaRPr lang="en-US" altLang="zh-TW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187325" lvl="1" algn="just">
              <a:tabLst>
                <a:tab pos="727075" algn="l"/>
              </a:tabLst>
            </a:pPr>
            <a:endParaRPr lang="zh-TW" altLang="en-US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u"/>
            </a:pP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觀念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澄清</a:t>
            </a:r>
          </a:p>
          <a:p>
            <a:pPr marL="360000" lvl="1" indent="-216000" algn="just">
              <a:buFont typeface="+mj-lt"/>
              <a:buAutoNum type="arabicPeriod"/>
            </a:pP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發燒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是一種症狀，乃是提醒身體有病源侵入；退燒只是讓小朋友比較舒服。</a:t>
            </a:r>
          </a:p>
          <a:p>
            <a:pPr marL="360000" lvl="1" indent="-216000" algn="just">
              <a:buFont typeface="+mj-lt"/>
              <a:buAutoNum type="arabicPeriod"/>
            </a:pP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發燒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本身可以增進體內白血球抵抗疾病的能力，加速病情的痊癒。</a:t>
            </a:r>
          </a:p>
          <a:p>
            <a:pPr marL="360000" lvl="1" indent="-216000" algn="just">
              <a:buFont typeface="+mj-lt"/>
              <a:buAutoNum type="arabicPeriod"/>
            </a:pP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發燒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本身不會燒壞腦筋，除非高燒至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41.7℃~42℃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或腦膜炎，腦炎引起的發燒。</a:t>
            </a:r>
          </a:p>
          <a:p>
            <a:pPr marL="360000" lvl="1" indent="-216000" algn="just">
              <a:buFont typeface="+mj-lt"/>
              <a:buAutoNum type="arabicPeriod"/>
            </a:pP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小兒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發燒的原因很多，包括各種感染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〈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呼吸道、泌尿道感染或中耳炎、肺炎、腦膜炎等等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〉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腫瘤疾病、免疫系統疾病、夏季熱等等。</a:t>
            </a:r>
          </a:p>
          <a:p>
            <a:pPr marL="360000" lvl="1" indent="-216000" algn="just">
              <a:buFont typeface="+mj-lt"/>
              <a:buAutoNum type="arabicPeriod"/>
            </a:pP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有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熱性痙攣或心臟病的小孩，若耳溫超過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38.5℃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，或肛溫超過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39℃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立即給予塞劑退燒，並盡速就醫，但若小孩本身已經有腹瀉情形，則避免使用塞劑刺激肛門而引起腹瀉更嚴重。</a:t>
            </a:r>
          </a:p>
        </p:txBody>
      </p:sp>
      <p:sp>
        <p:nvSpPr>
          <p:cNvPr id="10" name="文字方塊 9"/>
          <p:cNvSpPr txBox="1"/>
          <p:nvPr/>
        </p:nvSpPr>
        <p:spPr>
          <a:xfrm>
            <a:off x="5571810" y="72006"/>
            <a:ext cx="124264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000" b="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107.04.15</a:t>
            </a:r>
            <a:r>
              <a:rPr lang="zh-TW" altLang="en-US" sz="1000" b="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制定</a:t>
            </a:r>
            <a:r>
              <a:rPr lang="en-US" altLang="zh-TW" sz="1000" b="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1.0</a:t>
            </a:r>
            <a:r>
              <a:rPr lang="zh-TW" altLang="en-US" sz="1000" b="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版</a:t>
            </a:r>
            <a:endParaRPr lang="zh-TW" altLang="en-US" sz="1000" b="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4769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76645" y="164227"/>
            <a:ext cx="6411191" cy="8956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u"/>
            </a:pP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如何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測量小朋友的體溫</a:t>
            </a:r>
          </a:p>
          <a:p>
            <a:pPr algn="just"/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當您測量小朋友體溫之前，至少有半小時內沒有吃或喝太冷太熱的食物，甩一甩水銀式體溫計至攝氏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36℃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（華氏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96℉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）以下。</a:t>
            </a:r>
          </a:p>
          <a:p>
            <a:pPr algn="just"/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有三種正常測量體溫的方法： </a:t>
            </a:r>
          </a:p>
          <a:p>
            <a:pPr marL="269875" indent="-269875" algn="just">
              <a:buFont typeface="+mj-lt"/>
              <a:buAutoNum type="arabicPeriod"/>
            </a:pP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肛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溫測量法：正常肛溫約是攝氏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36.2℃~37.9℃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，測量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1~3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分鐘。</a:t>
            </a:r>
          </a:p>
          <a:p>
            <a:pPr marL="269875" indent="-269875" algn="just">
              <a:buFont typeface="+mj-lt"/>
              <a:buAutoNum type="arabicPeriod"/>
            </a:pP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腋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溫測量法：正常腋溫約是攝氏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35℃~37℃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，測量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5~10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分鐘。</a:t>
            </a:r>
          </a:p>
          <a:p>
            <a:pPr marL="269875" indent="-269875" algn="just">
              <a:buFont typeface="+mj-lt"/>
              <a:buAutoNum type="arabicPeriod"/>
            </a:pP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電子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耳溫槍測量法：正常耳溫約是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攝氏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35.7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℃~37.9℃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，測量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1-15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秒。</a:t>
            </a:r>
          </a:p>
          <a:p>
            <a:pPr algn="just"/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使用耳溫槍或電子體溫計測量時可對照使用說明</a:t>
            </a:r>
          </a:p>
          <a:p>
            <a:pPr algn="just"/>
            <a:endParaRPr lang="zh-TW" altLang="en-US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u"/>
            </a:pP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如何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讓發燒的小朋友較舒適</a:t>
            </a:r>
          </a:p>
          <a:p>
            <a:pPr marL="269875" indent="-269875" algn="just">
              <a:buFont typeface="+mj-lt"/>
              <a:buAutoNum type="arabicPeriod"/>
            </a:pP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調整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室內溫度（大約攝氏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25℃~26℃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）。</a:t>
            </a:r>
          </a:p>
          <a:p>
            <a:pPr marL="269875" indent="-269875" algn="just">
              <a:buFont typeface="+mj-lt"/>
              <a:buAutoNum type="arabicPeriod"/>
            </a:pP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盡量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減少衣服。</a:t>
            </a:r>
          </a:p>
          <a:p>
            <a:pPr marL="269875" indent="-269875" algn="just">
              <a:buFont typeface="+mj-lt"/>
              <a:buAutoNum type="arabicPeriod"/>
            </a:pP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不要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蓋厚厚的棉被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,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輕柔的被蓋即可。</a:t>
            </a:r>
          </a:p>
          <a:p>
            <a:pPr marL="269875" indent="-269875" algn="just">
              <a:buFont typeface="+mj-lt"/>
              <a:buAutoNum type="arabicPeriod"/>
            </a:pP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多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喝水可以助發汗，因水有調節溫度的功能，可使體溫下降及補充體內的失水。</a:t>
            </a:r>
          </a:p>
          <a:p>
            <a:pPr marL="269875" indent="-269875" algn="just">
              <a:buFont typeface="+mj-lt"/>
              <a:buAutoNum type="arabicPeriod"/>
            </a:pP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若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仍持續高燒，可給小朋友洗溫水澡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〈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水溫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37℃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左右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〉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可使寶寶皮膚的血管擴張將體熱散出。</a:t>
            </a:r>
          </a:p>
          <a:p>
            <a:pPr marL="269875" indent="-269875" algn="just">
              <a:buFont typeface="+mj-lt"/>
              <a:buAutoNum type="arabicPeriod"/>
            </a:pP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冰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枕可以讓小朋友感覺較舒服（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6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個月內的寶寶請使用水枕）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。</a:t>
            </a:r>
            <a:endParaRPr lang="zh-TW" altLang="en-US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u"/>
            </a:pP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發燒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時有哪些注意事項</a:t>
            </a:r>
          </a:p>
          <a:p>
            <a:pPr marL="269875" indent="-269875" algn="just">
              <a:buFont typeface="+mj-lt"/>
              <a:buAutoNum type="arabicPeriod"/>
            </a:pP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不要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給小朋友覆蓋濕毛巾，應盡量保持乾爽。</a:t>
            </a:r>
          </a:p>
          <a:p>
            <a:pPr marL="269875" indent="-269875" algn="just">
              <a:buFont typeface="+mj-lt"/>
              <a:buAutoNum type="arabicPeriod"/>
            </a:pP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服藥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後一小時，若耳溫仍超過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39℃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，可以加用退燒塞劑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〈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每六小時只能用一次。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〉</a:t>
            </a:r>
          </a:p>
          <a:p>
            <a:pPr marL="269875" indent="-269875" algn="just">
              <a:buFont typeface="+mj-lt"/>
              <a:buAutoNum type="arabicPeriod"/>
            </a:pP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小兒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發燒不宜以酒精擦拭身體退燒，以免體溫降得過低。</a:t>
            </a:r>
          </a:p>
          <a:p>
            <a:pPr marL="269875" indent="-269875" algn="just">
              <a:buFont typeface="+mj-lt"/>
              <a:buAutoNum type="arabicPeriod"/>
            </a:pP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避免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至公共場所，以減低被感染其他疾病的機會。</a:t>
            </a:r>
          </a:p>
          <a:p>
            <a:pPr marL="269875" indent="-269875" algn="just">
              <a:buFont typeface="+mj-lt"/>
              <a:buAutoNum type="arabicPeriod"/>
            </a:pP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有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罹患中耳炎、肺炎、猩紅熱、化膿性扁桃腺炎、泌尿道炎等感染性疾病，經治療後雖不再發燒，但仍應遵照醫囑繼續服用抗生素，以達療效。</a:t>
            </a:r>
          </a:p>
          <a:p>
            <a:pPr marL="269875" indent="-269875" algn="just">
              <a:buFont typeface="+mj-lt"/>
              <a:buAutoNum type="arabicPeriod"/>
            </a:pP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若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一直高燒不退、或異常哭鬧或抽痙或退燒後仍活動力欠佳，請立即帶回急診診療。</a:t>
            </a:r>
          </a:p>
        </p:txBody>
      </p:sp>
      <p:sp>
        <p:nvSpPr>
          <p:cNvPr id="3" name="文字方塊 2"/>
          <p:cNvSpPr txBox="1"/>
          <p:nvPr/>
        </p:nvSpPr>
        <p:spPr>
          <a:xfrm>
            <a:off x="-28872" y="9662081"/>
            <a:ext cx="14109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200" b="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衛教編號： </a:t>
            </a:r>
            <a:r>
              <a:rPr lang="en-US" altLang="zh-TW" sz="1200" b="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D7315</a:t>
            </a:r>
            <a:endParaRPr lang="zh-TW" altLang="en-US" sz="1200" b="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998263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601</TotalTime>
  <Words>702</Words>
  <Application>Microsoft Office PowerPoint</Application>
  <PresentationFormat>A4 紙張 (210x297 公釐)</PresentationFormat>
  <Paragraphs>37</Paragraphs>
  <Slides>2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3" baseType="lpstr">
      <vt:lpstr>1_Office 佈景主題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61-160</dc:creator>
  <cp:lastModifiedBy>62-110</cp:lastModifiedBy>
  <cp:revision>77</cp:revision>
  <cp:lastPrinted>2017-12-25T03:50:17Z</cp:lastPrinted>
  <dcterms:created xsi:type="dcterms:W3CDTF">2017-06-16T08:51:26Z</dcterms:created>
  <dcterms:modified xsi:type="dcterms:W3CDTF">2018-04-20T00:56:27Z</dcterms:modified>
</cp:coreProperties>
</file>