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6858000" cy="9906000" type="A4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008080"/>
    <a:srgbClr val="FF6699"/>
    <a:srgbClr val="CCCCFF"/>
    <a:srgbClr val="FFE1E1"/>
    <a:srgbClr val="FFDDDD"/>
    <a:srgbClr val="D7D7D7"/>
    <a:srgbClr val="FFCCCC"/>
    <a:srgbClr val="D5EDFF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 autoAdjust="0"/>
    <p:restoredTop sz="94296" autoAdjust="0"/>
  </p:normalViewPr>
  <p:slideViewPr>
    <p:cSldViewPr snapToGrid="0">
      <p:cViewPr>
        <p:scale>
          <a:sx n="100" d="100"/>
          <a:sy n="100" d="100"/>
        </p:scale>
        <p:origin x="1380" y="-333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0" y="273321"/>
            <a:ext cx="2068175" cy="720000"/>
          </a:xfrm>
          <a:prstGeom prst="rect">
            <a:avLst/>
          </a:prstGeom>
        </p:spPr>
      </p:pic>
      <p:grpSp>
        <p:nvGrpSpPr>
          <p:cNvPr id="6" name="群組 5"/>
          <p:cNvGrpSpPr/>
          <p:nvPr userDrawn="1"/>
        </p:nvGrpSpPr>
        <p:grpSpPr>
          <a:xfrm>
            <a:off x="90479" y="8904473"/>
            <a:ext cx="6690635" cy="813309"/>
            <a:chOff x="52379" y="8904473"/>
            <a:chExt cx="6690635" cy="813309"/>
          </a:xfrm>
        </p:grpSpPr>
        <p:grpSp>
          <p:nvGrpSpPr>
            <p:cNvPr id="4" name="群組 3"/>
            <p:cNvGrpSpPr/>
            <p:nvPr userDrawn="1"/>
          </p:nvGrpSpPr>
          <p:grpSpPr>
            <a:xfrm>
              <a:off x="52379" y="8904473"/>
              <a:ext cx="6690635" cy="794648"/>
              <a:chOff x="33329" y="8997778"/>
              <a:chExt cx="6690635" cy="794648"/>
            </a:xfrm>
          </p:grpSpPr>
          <p:sp>
            <p:nvSpPr>
              <p:cNvPr id="10" name="矩形 9"/>
              <p:cNvSpPr/>
              <p:nvPr userDrawn="1"/>
            </p:nvSpPr>
            <p:spPr>
              <a:xfrm>
                <a:off x="3456023" y="8997779"/>
                <a:ext cx="3267941" cy="794647"/>
              </a:xfrm>
              <a:prstGeom prst="rect">
                <a:avLst/>
              </a:prstGeom>
              <a:solidFill>
                <a:srgbClr val="D5EDFF"/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矩形 2"/>
              <p:cNvSpPr/>
              <p:nvPr userDrawn="1"/>
            </p:nvSpPr>
            <p:spPr>
              <a:xfrm>
                <a:off x="33329" y="8997778"/>
                <a:ext cx="3370105" cy="794647"/>
              </a:xfrm>
              <a:prstGeom prst="rect">
                <a:avLst/>
              </a:prstGeom>
              <a:solidFill>
                <a:srgbClr val="DDFFFF"/>
              </a:solidFill>
              <a:ln w="1905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8" name="矩形 17"/>
            <p:cNvSpPr/>
            <p:nvPr userDrawn="1"/>
          </p:nvSpPr>
          <p:spPr>
            <a:xfrm>
              <a:off x="809736" y="8960457"/>
              <a:ext cx="263884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zh-TW" altLang="en-US" sz="14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林新醫院</a:t>
              </a:r>
              <a:endParaRPr lang="en-US" altLang="zh-TW" sz="14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ct val="100000"/>
                </a:lnSpc>
              </a:pPr>
              <a:r>
                <a:rPr lang="zh-TW" altLang="en-US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臺中市南屯區惠中路三段</a:t>
              </a:r>
              <a:r>
                <a:rPr lang="en-US" altLang="zh-TW" sz="1400" u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36</a:t>
              </a:r>
              <a:r>
                <a:rPr lang="zh-TW" altLang="en-US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  <a:endParaRPr lang="en-US" altLang="zh-TW" sz="140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ct val="100000"/>
                </a:lnSpc>
              </a:pPr>
              <a:r>
                <a:rPr lang="zh-TW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電話：</a:t>
              </a:r>
              <a:r>
                <a:rPr lang="en-US" altLang="zh-TW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04-2258-6688</a:t>
              </a:r>
              <a:r>
                <a:rPr lang="en-US" altLang="zh-TW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7" name="矩形 26"/>
            <p:cNvSpPr/>
            <p:nvPr userDrawn="1"/>
          </p:nvSpPr>
          <p:spPr>
            <a:xfrm>
              <a:off x="4245200" y="8979118"/>
              <a:ext cx="224341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烏日林新醫院</a:t>
              </a:r>
              <a:endPara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臺中市烏日區榮和路</a:t>
              </a:r>
              <a:r>
                <a:rPr kumimoji="0" lang="en-US" altLang="zh-TW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168</a:t>
              </a: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</a:t>
              </a: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新細明體" panose="02020500000000000000" pitchFamily="18" charset="-120"/>
                  <a:ea typeface="+mn-ea"/>
                  <a:cs typeface="Times New Roman" panose="02020603050405020304" pitchFamily="18" charset="0"/>
                </a:rPr>
                <a:t>：</a:t>
              </a:r>
              <a:r>
                <a:rPr kumimoji="0" lang="en-US" altLang="zh-TW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04-2338-8766</a:t>
              </a:r>
            </a:p>
          </p:txBody>
        </p:sp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82" y="8979118"/>
              <a:ext cx="684000" cy="684000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00" y="8961116"/>
              <a:ext cx="684000" cy="684000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 userDrawn="1"/>
        </p:nvSpPr>
        <p:spPr>
          <a:xfrm>
            <a:off x="-20782" y="1023104"/>
            <a:ext cx="6878782" cy="800219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4" descr="ãç¡æ ã¤ã©ã¹ã å»ç èãçåçæå°çµæ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60"/>
          <a:stretch/>
        </p:blipFill>
        <p:spPr bwMode="auto">
          <a:xfrm>
            <a:off x="2278174" y="105266"/>
            <a:ext cx="2834154" cy="90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84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35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11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5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572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955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189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638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506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00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720" y="9180572"/>
            <a:ext cx="1083513" cy="720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圖片 2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 b="8908"/>
          <a:stretch/>
        </p:blipFill>
        <p:spPr>
          <a:xfrm>
            <a:off x="15615" y="9180572"/>
            <a:ext cx="1070235" cy="725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文字方塊 3"/>
          <p:cNvSpPr txBox="1"/>
          <p:nvPr userDrawn="1"/>
        </p:nvSpPr>
        <p:spPr>
          <a:xfrm>
            <a:off x="2352510" y="9331216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林新醫療社團法人關心您的健康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11" y="96428"/>
            <a:ext cx="2895446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73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540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924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0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0" y="273321"/>
            <a:ext cx="2068175" cy="720000"/>
          </a:xfrm>
          <a:prstGeom prst="rect">
            <a:avLst/>
          </a:prstGeom>
        </p:spPr>
      </p:pic>
      <p:pic>
        <p:nvPicPr>
          <p:cNvPr id="13" name="Picture 4" descr="ãç¡æ ã¤ã©ã¹ã å»ç èãçåçæå°çµæ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60"/>
          <a:stretch/>
        </p:blipFill>
        <p:spPr bwMode="auto">
          <a:xfrm>
            <a:off x="2278174" y="105266"/>
            <a:ext cx="2834154" cy="90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 userDrawn="1"/>
        </p:nvSpPr>
        <p:spPr>
          <a:xfrm>
            <a:off x="76200" y="8362950"/>
            <a:ext cx="6686550" cy="1543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0" name="群組 19"/>
          <p:cNvGrpSpPr/>
          <p:nvPr userDrawn="1"/>
        </p:nvGrpSpPr>
        <p:grpSpPr>
          <a:xfrm>
            <a:off x="18144" y="8418495"/>
            <a:ext cx="1338370" cy="1487505"/>
            <a:chOff x="18144" y="8418495"/>
            <a:chExt cx="1338370" cy="1487505"/>
          </a:xfrm>
        </p:grpSpPr>
        <p:pic>
          <p:nvPicPr>
            <p:cNvPr id="16" name="圖片 15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144" y="8727336"/>
              <a:ext cx="1000755" cy="1178664"/>
            </a:xfrm>
            <a:prstGeom prst="rect">
              <a:avLst/>
            </a:prstGeom>
          </p:spPr>
        </p:pic>
        <p:sp>
          <p:nvSpPr>
            <p:cNvPr id="17" name="文字方塊 16"/>
            <p:cNvSpPr txBox="1"/>
            <p:nvPr userDrawn="1"/>
          </p:nvSpPr>
          <p:spPr>
            <a:xfrm rot="874421">
              <a:off x="402407" y="8418495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問答集</a:t>
              </a:r>
              <a:endPara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8" name="矩形 17"/>
          <p:cNvSpPr/>
          <p:nvPr userDrawn="1"/>
        </p:nvSpPr>
        <p:spPr>
          <a:xfrm>
            <a:off x="-20782" y="1023104"/>
            <a:ext cx="6878782" cy="45719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71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25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76200" y="8362950"/>
            <a:ext cx="6686550" cy="1543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18144" y="8418495"/>
            <a:ext cx="1338370" cy="1487505"/>
            <a:chOff x="76200" y="8418495"/>
            <a:chExt cx="1338370" cy="1487505"/>
          </a:xfrm>
        </p:grpSpPr>
        <p:pic>
          <p:nvPicPr>
            <p:cNvPr id="5" name="圖片 4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200" y="8727336"/>
              <a:ext cx="1000755" cy="117866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 userDrawn="1"/>
          </p:nvSpPr>
          <p:spPr>
            <a:xfrm rot="874421">
              <a:off x="460463" y="8418495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問答集</a:t>
              </a:r>
              <a:endPara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9" name="Picture 22" descr="ãæå¿ãçåçæå°çµæ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02" b="97623" l="5230" r="896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7785">
            <a:off x="806793" y="9458523"/>
            <a:ext cx="512044" cy="51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0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0" y="273321"/>
            <a:ext cx="2068175" cy="720000"/>
          </a:xfrm>
          <a:prstGeom prst="rect">
            <a:avLst/>
          </a:prstGeom>
        </p:spPr>
      </p:pic>
      <p:pic>
        <p:nvPicPr>
          <p:cNvPr id="6" name="Picture 4" descr="ãç¡æ ã¤ã©ã¹ã å»ç èãçåçæå°çµæ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60"/>
          <a:stretch/>
        </p:blipFill>
        <p:spPr bwMode="auto">
          <a:xfrm>
            <a:off x="2278174" y="105266"/>
            <a:ext cx="2834154" cy="90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16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16328" y="501559"/>
            <a:ext cx="6858000" cy="458142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1" algn="l"/>
            <a:r>
              <a:rPr lang="zh-TW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</a:t>
            </a:r>
            <a:r>
              <a:rPr lang="en-US" altLang="zh-TW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Q&amp;A</a:t>
            </a:r>
          </a:p>
        </p:txBody>
      </p:sp>
      <p:pic>
        <p:nvPicPr>
          <p:cNvPr id="7" name="Picture 4" descr="ãç¡æ ã¤ã©ã¹ã å»ç èãçåçæå°çµæ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60"/>
          <a:stretch/>
        </p:blipFill>
        <p:spPr bwMode="auto">
          <a:xfrm>
            <a:off x="4133850" y="57149"/>
            <a:ext cx="2803072" cy="8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76200" y="8001001"/>
            <a:ext cx="6686550" cy="17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 userDrawn="1"/>
        </p:nvSpPr>
        <p:spPr>
          <a:xfrm rot="874421">
            <a:off x="253331" y="819601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問答集</a:t>
            </a:r>
            <a:endParaRPr lang="zh-TW" altLang="en-US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4" name="Picture 2" descr="ãéº»éé«å¸«ãçåçæå°çµæ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6" b="100000" l="9961" r="100000">
                        <a14:foregroundMark x1="38086" y1="30585" x2="39063" y2="35106"/>
                        <a14:foregroundMark x1="44531" y1="30319" x2="45117" y2="3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905" y="8511923"/>
            <a:ext cx="1720580" cy="126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00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77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7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D71E-3990-426F-94A3-322817ABBFBD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9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84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CD83-EA49-4E99-9744-00C5512A26C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B866A-61A1-4319-915F-696E33C52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6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2743" y="1012629"/>
            <a:ext cx="65680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2800" b="1" dirty="0">
                <a:solidFill>
                  <a:srgbClr val="00808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</a:t>
            </a:r>
            <a:r>
              <a:rPr lang="en-US" altLang="zh-TW" sz="2800" b="1" dirty="0">
                <a:solidFill>
                  <a:srgbClr val="00808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Q&amp;A</a:t>
            </a:r>
          </a:p>
          <a:p>
            <a:pPr lvl="0" algn="ctr"/>
            <a:r>
              <a:rPr lang="zh-TW" altLang="en-US" kern="0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經麻醉科醫師檢視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-8090" y="9681536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烏日林新醫院</a:t>
            </a:r>
            <a:r>
              <a:rPr lang="en-US" altLang="zh-TW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D7013</a:t>
            </a:r>
            <a:endParaRPr lang="zh-TW" altLang="en-US" sz="12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30085" y="2938"/>
            <a:ext cx="12426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107.04.25</a:t>
            </a:r>
            <a:r>
              <a:rPr lang="zh-TW" altLang="en-US" sz="1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</a:t>
            </a:r>
            <a:r>
              <a:rPr lang="zh-TW" altLang="en-US" sz="1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訂</a:t>
            </a:r>
            <a:r>
              <a:rPr lang="en-US" altLang="zh-TW" sz="1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1.1</a:t>
            </a:r>
            <a:r>
              <a:rPr lang="zh-TW" altLang="en-US" sz="1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</a:t>
            </a:r>
            <a:endParaRPr lang="zh-TW" altLang="en-US" sz="1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9893" y="2009165"/>
            <a:ext cx="6383318" cy="6706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buClr>
                <a:srgbClr val="008080"/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那一種麻醉比較安全？</a:t>
            </a:r>
          </a:p>
          <a:p>
            <a:pPr marL="288000" lvl="1" algn="just">
              <a:lnSpc>
                <a:spcPts val="26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一種麻醉都有一定的風險，不同的麻醉方式可能遇到不同的危險，因此並沒有那一種麻醉特別安全或危險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8000" lvl="1" algn="just">
              <a:lnSpc>
                <a:spcPts val="26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說，手術有大小之分，麻醉卻不分大小，只有麻醉與不麻醉之分。</a:t>
            </a:r>
          </a:p>
          <a:p>
            <a:pPr>
              <a:lnSpc>
                <a:spcPts val="2600"/>
              </a:lnSpc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600"/>
              </a:lnSpc>
              <a:buClr>
                <a:srgbClr val="008080"/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麻醉前為何要禁食？禁食時間要多久？</a:t>
            </a:r>
          </a:p>
          <a:p>
            <a:pPr marL="630900" lvl="1" indent="-252000">
              <a:lnSpc>
                <a:spcPts val="26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因為血壓的變化，及某些麻醉藥物的刺激，常會造成病人噁心、嘔吐的現象，為了避免嘔吐物不慎吸入肺內，造成吸入性肺炎，因此要求接受麻醉的病人禁食一段時間，以降低因嘔吐而發生吸入性肺炎的風險。</a:t>
            </a:r>
          </a:p>
          <a:p>
            <a:pPr marL="630900" lvl="1" indent="-252000">
              <a:lnSpc>
                <a:spcPts val="2600"/>
              </a:lnSpc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禁食時間長短通常以年齡來決定：</a:t>
            </a:r>
          </a:p>
          <a:p>
            <a:pPr marL="1080000" lvl="3" indent="-285750">
              <a:lnSpc>
                <a:spcPts val="2600"/>
              </a:lnSpc>
              <a:spcBef>
                <a:spcPts val="600"/>
              </a:spcBef>
              <a:buClr>
                <a:srgbClr val="0070C0"/>
              </a:buClr>
              <a:buFont typeface="新細明體" panose="02020500000000000000" pitchFamily="18" charset="-120"/>
              <a:buChar char="□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月內之新生兒：二小時。</a:t>
            </a:r>
          </a:p>
          <a:p>
            <a:pPr marL="1080000" lvl="3" indent="-285750">
              <a:lnSpc>
                <a:spcPts val="2600"/>
              </a:lnSpc>
              <a:spcBef>
                <a:spcPts val="600"/>
              </a:spcBef>
              <a:buClr>
                <a:srgbClr val="0070C0"/>
              </a:buClr>
              <a:buFont typeface="新細明體" panose="02020500000000000000" pitchFamily="18" charset="-120"/>
              <a:buChar char="□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到六個月的嬰兒：四小時。</a:t>
            </a:r>
          </a:p>
          <a:p>
            <a:pPr marL="1080000" lvl="3" indent="-285750">
              <a:lnSpc>
                <a:spcPts val="2600"/>
              </a:lnSpc>
              <a:spcBef>
                <a:spcPts val="600"/>
              </a:spcBef>
              <a:buClr>
                <a:srgbClr val="0070C0"/>
              </a:buClr>
              <a:buFont typeface="新細明體" panose="02020500000000000000" pitchFamily="18" charset="-120"/>
              <a:buChar char="□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個月到三歲的小孩：六小時。</a:t>
            </a:r>
          </a:p>
          <a:p>
            <a:pPr marL="1080000" lvl="3" indent="-285750">
              <a:lnSpc>
                <a:spcPts val="2600"/>
              </a:lnSpc>
              <a:spcBef>
                <a:spcPts val="600"/>
              </a:spcBef>
              <a:buClr>
                <a:srgbClr val="0070C0"/>
              </a:buClr>
              <a:buFont typeface="新細明體" panose="02020500000000000000" pitchFamily="18" charset="-120"/>
              <a:buChar char="□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歲以上：八小時。</a:t>
            </a:r>
          </a:p>
          <a:p>
            <a:pPr marL="288000" lvl="1">
              <a:lnSpc>
                <a:spcPts val="26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但這不是絕對一成不變的，例如有些急診如果不立刻手術，可能會影響病人的生命安全或預後，雖然有風險，但仍然必須給予麻醉，以利手術進行。</a:t>
            </a:r>
          </a:p>
        </p:txBody>
      </p:sp>
    </p:spTree>
    <p:extLst>
      <p:ext uri="{BB962C8B-B14F-4D97-AF65-F5344CB8AC3E}">
        <p14:creationId xmlns:p14="http://schemas.microsoft.com/office/powerpoint/2010/main" val="17647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51305" y="1056389"/>
            <a:ext cx="6439995" cy="668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600"/>
              </a:lnSpc>
              <a:buClr>
                <a:srgbClr val="008080"/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麻醉前須禁食，那麼，目前使用中的藥物可不可以繼續服用？</a:t>
            </a:r>
          </a:p>
          <a:p>
            <a:pPr marL="288000"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前禁食是針對非藥物的食物或飲料，一些慢性病的藥物（如高血壓、氣喘等），仍然必須繼續服用（可搭配少量開水），以免影響疾病的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控制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但是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降血糖及抗凝血的藥物則必須停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麻醉前已禁食一段時間，如果繼續使用降血糖的藥物，可能造成麻醉中血糖過低而導致生命危險；抗凝血的藥物則可能造成手術中流血不止，因此也必須提早停藥。</a:t>
            </a: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600"/>
              </a:lnSpc>
              <a:buClr>
                <a:srgbClr val="008080"/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麻醉後，若覺得喉嚨乾澀疼痛、頭暈、噁心、嘔吐，是否麻醉過程有問題？</a:t>
            </a:r>
          </a:p>
          <a:p>
            <a:pPr marL="288000" lvl="1"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喉嚨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乾澀疼痛主要是發生於插管或喉罩全身麻醉，這兩種麻醉必須分別將氣管內管及喉罩放入病人氣管及喉嚨內，因此容易造成局部刺激，引起麻醉後喉嚨乾澀疼痛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。至於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頭暈、噁心、嘔吐則常常是因為麻醉藥物所引起，雖然現代麻醉藥物日新月異，已將這些副作用降到很低了，但仍有部份病人麻醉後會感到不適。幸好這些副作用都是自限性的，不需要特別醫療照護，通常在麻醉後一、二天內會自行消失。</a:t>
            </a: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600"/>
              </a:lnSpc>
              <a:buClr>
                <a:srgbClr val="008080"/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rgbClr val="003B68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在龍骨（脊椎骨）上打針麻醉，是否會引起腰痠背痛？</a:t>
            </a:r>
          </a:p>
          <a:p>
            <a:pPr marL="630900" indent="-252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硬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脊膜外麻醉或脊椎麻醉是用一根非常細的長針，從病人背後脊椎骨縫間，將麻醉藥物注射入硬脊膜外腔，或脊椎腔內，進行下半身麻醉。</a:t>
            </a:r>
          </a:p>
          <a:p>
            <a:pPr marL="630900" indent="-252000" algn="just"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基本上和脊椎骨並無直接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52575" y="8018324"/>
            <a:ext cx="5114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000" algn="just"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麻醉前是否需要禁食，並且依據年齡來決定禁食時間要多久？</a:t>
            </a:r>
          </a:p>
          <a:p>
            <a:pPr marL="342900" indent="-252000" algn="just"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麻醉前須禁食，那降血糖及抗凝血的藥物可不可以繼續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服用？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252000" algn="just"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麻醉後喉嚨乾澀疼痛、頭暈、噁心、嘔吐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，是否通常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在麻醉後一、二天內會自行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消失？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1969</TotalTime>
  <Words>615</Words>
  <Application>Microsoft Office PowerPoint</Application>
  <PresentationFormat>A4 紙張 (210x297 公釐)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自訂設計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61-160</dc:creator>
  <cp:lastModifiedBy>59-126</cp:lastModifiedBy>
  <cp:revision>199</cp:revision>
  <cp:lastPrinted>2018-06-06T06:23:21Z</cp:lastPrinted>
  <dcterms:created xsi:type="dcterms:W3CDTF">2017-06-16T08:51:26Z</dcterms:created>
  <dcterms:modified xsi:type="dcterms:W3CDTF">2018-06-11T01:29:36Z</dcterms:modified>
</cp:coreProperties>
</file>